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6" r:id="rId2"/>
    <p:sldId id="301" r:id="rId3"/>
    <p:sldId id="313" r:id="rId4"/>
    <p:sldId id="303" r:id="rId5"/>
    <p:sldId id="314" r:id="rId6"/>
    <p:sldId id="315" r:id="rId7"/>
    <p:sldId id="316" r:id="rId8"/>
    <p:sldId id="309" r:id="rId9"/>
    <p:sldId id="306" r:id="rId10"/>
    <p:sldId id="308" r:id="rId11"/>
    <p:sldId id="318" r:id="rId12"/>
    <p:sldId id="317" r:id="rId13"/>
    <p:sldId id="310" r:id="rId14"/>
    <p:sldId id="321" r:id="rId15"/>
    <p:sldId id="320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47D05-B15F-4388-996F-D90ABE4585CE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44DB3-805F-49BA-9653-43AA1E7F01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040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234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know that transformers were born a solution to RNNs, wasteful at training time, and they do sequential processing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4947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know that transformers were born a solution to RNNs, wasteful at training time, and they do sequential processing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325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know that transformers were born a solution to RNNs, wasteful at training time, and they do sequential processing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5305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know that transformers were born a solution to RNNs, wasteful at training time, and they do sequential processing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1821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encoder creates a contextualized representation for each input token using self-attention. And it adds information to this token from the other tokens.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Representations are dependent on all the input, not just one direction.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Self attention is the heart of the Transformer, and the beauty of self-attention is its simplicity it has only matrix multiplication, linear projection, and a SoftMax operation.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480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know that transformers were born a solution to RNNs, wasteful at training time, and they do sequential processing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3DCC7-686E-4585-947A-155A915BFF3C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6725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45987-68E4-42BA-AC6C-DC50F5A94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98718D-323E-4B73-A04F-8017FB84E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AD3CA-2CBA-4326-8A26-C51AB455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E8970-9AFF-4C94-BFBB-2E88CEEBA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BC3AA-FE3F-4FF9-A618-8B3A3EDC2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153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5D0A-2FAD-4CD5-A507-8C13C6CE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40048-4983-466B-BB55-898322B02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DDE3D-E55E-40C8-A5D0-6EC97C7CC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55968-6410-40B6-AC95-2F4F206EF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34F24-FF01-40F5-9599-99D7E75D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9816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1FEF32-D65E-435D-8EF3-3EAE31778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EB48D-3416-4BE5-A5ED-8D37462BB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6E7DA-BDF0-44BF-B60E-046407A2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A926E-CDD5-4AB4-B0E4-4D4D0B10D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649C5-B037-400E-AD80-DE43294B5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12156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Облож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8" descr="A blue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BA292C80-0DA8-194A-9A66-279048FA2A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3859" y="962173"/>
            <a:ext cx="886499" cy="886499"/>
          </a:xfrm>
          <a:prstGeom prst="rect">
            <a:avLst/>
          </a:prstGeom>
        </p:spPr>
      </p:pic>
      <p:cxnSp>
        <p:nvCxnSpPr>
          <p:cNvPr id="11" name="Straight Connector 48">
            <a:extLst>
              <a:ext uri="{FF2B5EF4-FFF2-40B4-BE49-F238E27FC236}">
                <a16:creationId xmlns:a16="http://schemas.microsoft.com/office/drawing/2014/main" id="{313EF906-5BAC-0141-A198-076E155DF9E2}"/>
              </a:ext>
            </a:extLst>
          </p:cNvPr>
          <p:cNvCxnSpPr>
            <a:cxnSpLocks/>
          </p:cNvCxnSpPr>
          <p:nvPr userDrawn="1"/>
        </p:nvCxnSpPr>
        <p:spPr>
          <a:xfrm>
            <a:off x="6090212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0">
            <a:extLst>
              <a:ext uri="{FF2B5EF4-FFF2-40B4-BE49-F238E27FC236}">
                <a16:creationId xmlns:a16="http://schemas.microsoft.com/office/drawing/2014/main" id="{61206A97-26F2-E646-8775-9928FEF465B5}"/>
              </a:ext>
            </a:extLst>
          </p:cNvPr>
          <p:cNvCxnSpPr>
            <a:cxnSpLocks/>
          </p:cNvCxnSpPr>
          <p:nvPr userDrawn="1"/>
        </p:nvCxnSpPr>
        <p:spPr>
          <a:xfrm>
            <a:off x="8642581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1">
            <a:extLst>
              <a:ext uri="{FF2B5EF4-FFF2-40B4-BE49-F238E27FC236}">
                <a16:creationId xmlns:a16="http://schemas.microsoft.com/office/drawing/2014/main" id="{28E0E5F6-C1CA-9B41-B1DB-6E4FB509084D}"/>
              </a:ext>
            </a:extLst>
          </p:cNvPr>
          <p:cNvCxnSpPr>
            <a:cxnSpLocks/>
          </p:cNvCxnSpPr>
          <p:nvPr userDrawn="1"/>
        </p:nvCxnSpPr>
        <p:spPr>
          <a:xfrm>
            <a:off x="11179047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6007C52F-2E27-E24A-B9DC-AAAB052DB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967" y="2404670"/>
            <a:ext cx="7634059" cy="197832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4300" b="0" i="0" baseline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en-US" sz="4400" dirty="0">
                <a:solidFill>
                  <a:srgbClr val="102D69"/>
                </a:solidFill>
                <a:latin typeface="HSE Sans" panose="02000000000000000000" pitchFamily="2" charset="0"/>
              </a:rPr>
              <a:t>Name of presentation can be specified in two or three lines </a:t>
            </a: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 (43 </a:t>
            </a:r>
            <a:r>
              <a:rPr lang="en-GB" sz="4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4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4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18109844-C2E7-354F-9C01-8834E4DCE3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4947" y="1187841"/>
            <a:ext cx="3848717" cy="43516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i="0">
                <a:latin typeface="HSE Sans" panose="02000000000000000000" pitchFamily="2" charset="0"/>
              </a:defRPr>
            </a:lvl1pPr>
            <a:lvl2pPr marL="457200" indent="0" algn="l">
              <a:buNone/>
              <a:defRPr sz="1600" b="0" i="0">
                <a:latin typeface="HSE Sans" panose="02000000000000000000" pitchFamily="2" charset="0"/>
              </a:defRPr>
            </a:lvl2pPr>
            <a:lvl3pPr marL="914400" indent="0" algn="l">
              <a:buNone/>
              <a:defRPr sz="1600" b="0" i="0">
                <a:latin typeface="HSE Sans" panose="02000000000000000000" pitchFamily="2" charset="0"/>
              </a:defRPr>
            </a:lvl3pPr>
            <a:lvl4pPr marL="1371600" indent="0" algn="l">
              <a:buNone/>
              <a:defRPr sz="1600" b="0" i="0">
                <a:latin typeface="HSE Sans" panose="02000000000000000000" pitchFamily="2" charset="0"/>
              </a:defRPr>
            </a:lvl4pPr>
            <a:lvl5pPr marL="1828800" indent="0" algn="l">
              <a:buNone/>
              <a:defRPr sz="1600" b="0" i="0">
                <a:latin typeface="HSE Sans" panose="02000000000000000000" pitchFamily="2" charset="0"/>
              </a:defRPr>
            </a:lvl5pPr>
          </a:lstStyle>
          <a:p>
            <a:r>
              <a:rPr lang="en-GB" sz="1600" dirty="0">
                <a:latin typeface="HSE Sans" panose="02000000000000000000" pitchFamily="2" charset="0"/>
              </a:rPr>
              <a:t>Name of faculty in two lines (16 </a:t>
            </a:r>
            <a:r>
              <a:rPr lang="en-GB" sz="1600" dirty="0" err="1">
                <a:latin typeface="HSE Sans" panose="02000000000000000000" pitchFamily="2" charset="0"/>
              </a:rPr>
              <a:t>pt</a:t>
            </a:r>
            <a:r>
              <a:rPr lang="en-GB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40A04329-C800-BB42-BFE0-7E3C68848D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59420" y="1173829"/>
            <a:ext cx="2278063" cy="46318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en-GB" sz="1200" dirty="0">
                <a:latin typeface="HSE Sans" panose="02000000000000000000" pitchFamily="2" charset="0"/>
              </a:rPr>
              <a:t>Name of subdivision in two or three lines (12 </a:t>
            </a:r>
            <a:r>
              <a:rPr lang="en-GB" sz="1200" dirty="0" err="1">
                <a:latin typeface="HSE Sans" panose="02000000000000000000" pitchFamily="2" charset="0"/>
              </a:rPr>
              <a:t>pt</a:t>
            </a:r>
            <a:r>
              <a:rPr lang="en-GB" sz="1200" dirty="0">
                <a:latin typeface="HSE Sans" panose="02000000000000000000" pitchFamily="2" charset="0"/>
              </a:rPr>
              <a:t>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98337931-3EC2-F348-99EA-860F4FFDC188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786720" y="1173829"/>
            <a:ext cx="2217738" cy="46318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en-US" sz="1200" dirty="0">
                <a:latin typeface="HSE Sans" panose="02000000000000000000" pitchFamily="2" charset="0"/>
              </a:rPr>
              <a:t>Moscow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2022</a:t>
            </a:r>
            <a:r>
              <a:rPr lang="en-GB" sz="1200" dirty="0">
                <a:latin typeface="HSE Sans" panose="02000000000000000000" pitchFamily="2" charset="0"/>
              </a:rPr>
              <a:t> (12 </a:t>
            </a:r>
            <a:r>
              <a:rPr lang="en-GB" sz="1200" dirty="0" err="1">
                <a:latin typeface="HSE Sans" panose="02000000000000000000" pitchFamily="2" charset="0"/>
              </a:rPr>
              <a:t>pt</a:t>
            </a:r>
            <a:r>
              <a:rPr lang="en-GB" sz="1200" dirty="0">
                <a:latin typeface="HSE Sans" panose="02000000000000000000" pitchFamily="2" charset="0"/>
              </a:rPr>
              <a:t>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EEA7A79B-D410-B44F-BF32-C3EAEFC20A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7967" y="4824914"/>
            <a:ext cx="7625267" cy="6528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en-US" sz="1600" dirty="0">
                <a:latin typeface="HSE Sans" panose="02000000000000000000" pitchFamily="2" charset="0"/>
              </a:rPr>
              <a:t>If you need more space, please use a subheading (16 </a:t>
            </a:r>
            <a:r>
              <a:rPr lang="en-US" sz="1600" dirty="0" err="1">
                <a:latin typeface="HSE Sans" panose="02000000000000000000" pitchFamily="2" charset="0"/>
              </a:rPr>
              <a:t>pt</a:t>
            </a:r>
            <a:r>
              <a:rPr lang="en-US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45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чист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6003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DA006-55D8-408D-A186-157EDB211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732C8-2855-44DC-80D1-C421D908E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F2502-DDEC-45F5-9932-5CDE91375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707F4-CEE5-4354-A395-C6D1749B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C50D0-D23C-41CD-BA08-D998F3E0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03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50D9-B383-43BD-93A5-DD291ACE2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AB564-86E5-4642-871D-B7AA97A5A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2B679-3423-4CBE-B659-D2352919B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467EB-E47C-476D-9EBD-0E6CF314C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B276-4146-461F-8537-41F6A4821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9305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4C748-BDC1-4C89-AF52-87D97BCF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7D200-9961-48DD-92C3-8DB6FCDD9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5FA08-B815-41D3-83EE-3469037A6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FF0DE-3A00-41A5-BFF0-0847896F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7ACD36-57B6-4E0D-B00E-07BC7189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909B9-0723-411D-B5ED-B2AA489C8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0312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1D3C-2ED4-4BFF-99D5-0F9606C91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911A6-9724-4232-825E-E4586D6DF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6D545-AE36-4CB8-B652-C573284C1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857C4B-38D0-40AE-9095-A931971237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E53BAD-7E88-495E-B112-A572989F7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8FB357-5B23-4DAE-B5FC-094132798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364A91-E728-4C12-A7C8-1A5B5EAD6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7BE370-E7DB-4A24-AF68-8C884F972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5547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B6E03-B933-48EA-ADEF-EB17BF689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88E0F6-267E-4619-8F0E-EDADFB731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5395A-ACD0-4213-BFE2-138989F56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3CB50-2078-45A3-B72A-FA5F9007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62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B80A7D-75AE-454F-AF79-7D06188A5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59B996-EE5B-4B6B-A431-312744E7A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3FA1D8-6446-4686-943E-B95BB33C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996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7B45-F69A-4BAF-8FC7-E60C6018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24361-A5C1-4F13-8E76-EAA26401B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A28E8-533B-463F-9F98-F5DF76F03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ED392-2960-4068-A281-4ADAB6354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F7BA2-9DD5-4805-AAE4-A57611CB4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336F8-B204-41CD-A01E-DB4CA7CFC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2500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52EED-5BC7-429E-B09E-46C7BA04A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56C4B6-7364-45E6-BFDE-CF5C2DF73C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A7DF1-3732-48CA-8AB6-0269233DD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612EF-DB6A-4D73-9ECF-36FEC3893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B7AA2-CE10-4CA1-BEEA-B7A4EE87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BB163-891B-4651-BBD0-B88B714D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5495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43EC1-3302-455C-82FE-0BCCA192B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9ADB8-4BD5-42B3-9BCD-4461F154E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A0EA5-2010-4BB2-9A9F-9CEFF2684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E232B-1678-408F-ABB6-BA27A60DDC1C}" type="datetimeFigureOut">
              <a:rPr lang="en-AU" smtClean="0"/>
              <a:t>29/12/2022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857F3-059C-4802-9929-D06CE699F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2A6BC-87A5-4CAA-AEC0-84076E1C5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346AA-7909-46EC-8F8F-B759D4DFBD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38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war9Ibrahim/YOLOv3-An-Incremental-Improveme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757A51-BBC2-9047-B199-AE90EB17B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4947" y="2404670"/>
            <a:ext cx="7634059" cy="919101"/>
          </a:xfrm>
        </p:spPr>
        <p:txBody>
          <a:bodyPr lIns="0" tIns="0" rIns="0" bIns="0" anchor="t">
            <a:noAutofit/>
          </a:bodyPr>
          <a:lstStyle/>
          <a:p>
            <a:r>
              <a:rPr lang="en-US" sz="3200" b="1" i="1" dirty="0"/>
              <a:t>YOLOv3: An Incremental Improvement</a:t>
            </a:r>
            <a:br>
              <a:rPr lang="en-US" sz="1800" b="1" i="1" dirty="0"/>
            </a:br>
            <a:r>
              <a:rPr lang="en-US" sz="1800" b="1" i="1" dirty="0"/>
              <a:t>final report for exam project (</a:t>
            </a:r>
            <a:r>
              <a:rPr lang="en-US" sz="1800" b="1" i="1" dirty="0">
                <a:hlinkClick r:id="rId3"/>
              </a:rPr>
              <a:t>repository link</a:t>
            </a:r>
            <a:r>
              <a:rPr lang="en-US" sz="1800" b="1" i="1" dirty="0"/>
              <a:t>)</a:t>
            </a:r>
            <a:endParaRPr lang="ru-RU" sz="1800" b="1" i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8EB560-A246-394A-858C-3B1CFBF03B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Faculty of Computer Science 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B3283F-BF0F-3744-BA57-1A19F8F763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Science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6432FC-CD29-4D47-A915-D2737E0BEA33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ru-RU" dirty="0"/>
              <a:t>Moscow 2022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32B7800-48A3-394E-A464-7BA3AE15CE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03747" y="4014928"/>
            <a:ext cx="8039833" cy="1287166"/>
          </a:xfrm>
        </p:spPr>
        <p:txBody>
          <a:bodyPr lIns="0" tIns="0" rIns="0" bIns="0" anchor="t">
            <a:normAutofit/>
          </a:bodyPr>
          <a:lstStyle/>
          <a:p>
            <a:pPr algn="ctr"/>
            <a:r>
              <a:rPr lang="en-US" sz="1700" dirty="0"/>
              <a:t>Written by:</a:t>
            </a:r>
          </a:p>
          <a:p>
            <a:pPr algn="ctr"/>
            <a:r>
              <a:rPr lang="en-US" sz="1700" dirty="0"/>
              <a:t>Joseph Redmon                                             Ali Farhadi.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Presented by:</a:t>
            </a:r>
          </a:p>
          <a:p>
            <a:pPr algn="ctr"/>
            <a:r>
              <a:rPr lang="en-US" dirty="0"/>
              <a:t> </a:t>
            </a:r>
            <a:r>
              <a:rPr lang="ru-RU" dirty="0"/>
              <a:t>Anwar Ibrahim</a:t>
            </a:r>
            <a:r>
              <a:rPr lang="en-US" dirty="0"/>
              <a:t>                                                Fares </a:t>
            </a:r>
            <a:r>
              <a:rPr lang="en-US" dirty="0" err="1"/>
              <a:t>Ghazzawi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5970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YOLOv3 architecture </a:t>
            </a:r>
            <a:endParaRPr lang="en-AU" b="1" i="1" dirty="0">
              <a:solidFill>
                <a:srgbClr val="002060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2D90F9-9EA3-4713-8480-299AA0625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8023" y="6356350"/>
            <a:ext cx="8015377" cy="365125"/>
          </a:xfrm>
        </p:spPr>
        <p:txBody>
          <a:bodyPr/>
          <a:lstStyle/>
          <a:p>
            <a:pPr algn="l"/>
            <a:endParaRPr lang="en-AU" i="1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10</a:t>
            </a:fld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261F9A-8741-847D-5B69-A365F16B42FE}"/>
              </a:ext>
            </a:extLst>
          </p:cNvPr>
          <p:cNvSpPr/>
          <p:nvPr/>
        </p:nvSpPr>
        <p:spPr>
          <a:xfrm>
            <a:off x="1964267" y="3747910"/>
            <a:ext cx="1986844" cy="5418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ED41B2AE-44A7-4F7A-8684-5500280959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714" y="1476800"/>
            <a:ext cx="11248572" cy="4774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36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0F460-1ECA-417A-8ABB-D261972E1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Preprocessing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493D0-25D6-4ADB-9C78-527361450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15971" cy="4802187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rgbClr val="002060"/>
                </a:solidFill>
              </a:rPr>
              <a:t>We used </a:t>
            </a:r>
            <a:r>
              <a:rPr lang="en-US" b="1" i="1" dirty="0" err="1">
                <a:solidFill>
                  <a:srgbClr val="002060"/>
                </a:solidFill>
              </a:rPr>
              <a:t>Pytorch</a:t>
            </a:r>
            <a:r>
              <a:rPr lang="en-US" b="1" i="1" dirty="0">
                <a:solidFill>
                  <a:srgbClr val="002060"/>
                </a:solidFill>
              </a:rPr>
              <a:t> </a:t>
            </a:r>
            <a:r>
              <a:rPr lang="en-US" dirty="0">
                <a:solidFill>
                  <a:srgbClr val="002060"/>
                </a:solidFill>
              </a:rPr>
              <a:t>framework to implement our code.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To train the model we used </a:t>
            </a:r>
            <a:r>
              <a:rPr lang="en-US" b="1" i="1" dirty="0">
                <a:solidFill>
                  <a:srgbClr val="002060"/>
                </a:solidFill>
              </a:rPr>
              <a:t>“</a:t>
            </a:r>
            <a:r>
              <a:rPr lang="en-AU" b="1" i="1" dirty="0">
                <a:solidFill>
                  <a:srgbClr val="002060"/>
                </a:solidFill>
              </a:rPr>
              <a:t>The PASCAL Visual Object Classes”</a:t>
            </a:r>
            <a:r>
              <a:rPr lang="en-AU" dirty="0">
                <a:solidFill>
                  <a:srgbClr val="002060"/>
                </a:solidFill>
              </a:rPr>
              <a:t> dataset</a:t>
            </a:r>
            <a:r>
              <a:rPr lang="en-AU" b="1" i="1" dirty="0">
                <a:solidFill>
                  <a:srgbClr val="002060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To improve the training process we performed some data augmentation steps to convert the image as the following figure.</a:t>
            </a:r>
          </a:p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E591A-3A69-4EDA-ADC5-E321FAD1E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0163" y="1027906"/>
            <a:ext cx="4821312" cy="28183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05448B-1804-4283-9152-86AC2279C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206" y="3888909"/>
            <a:ext cx="4968269" cy="287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962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A533-FA7F-4719-B139-33D1F854E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Loss function YoloV3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EE1D4D-A3C8-4206-861E-0C17246865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002060"/>
                          </a:solidFill>
                        </a:rPr>
                        <m:t>𝑙𝑜𝑠𝑠</m:t>
                      </m:r>
                      <m:r>
                        <a:rPr lang="en-US">
                          <a:solidFill>
                            <a:srgbClr val="002060"/>
                          </a:solidFill>
                        </a:rPr>
                        <m:t>= </m:t>
                      </m:r>
                      <m:sSub>
                        <m:sSubPr>
                          <m:ctrlPr>
                            <a:rPr lang="en-US">
                              <a:solidFill>
                                <a:srgbClr val="002060"/>
                              </a:solidFill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𝜆</m:t>
                          </m:r>
                        </m:e>
                        <m:sub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𝑐𝑜𝑜𝑟𝑑</m:t>
                          </m:r>
                        </m:sub>
                      </m:sSub>
                      <m:r>
                        <a:rPr lang="en-US">
                          <a:solidFill>
                            <a:srgbClr val="002060"/>
                          </a:solidFill>
                        </a:rPr>
                        <m:t>∗ 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>
                              <a:solidFill>
                                <a:srgbClr val="002060"/>
                              </a:solidFill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  <m:t>𝑜𝑏𝑗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  <m:r>
                                    <a:rPr lang="en-US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  <m:sup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  <m:r>
                                    <a:rPr lang="en-US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  <m:sup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  <m:oMath xmlns:m="http://schemas.openxmlformats.org/officeDocument/2006/math">
                      <m:r>
                        <a:rPr lang="en-US">
                          <a:solidFill>
                            <a:srgbClr val="002060"/>
                          </a:solidFill>
                        </a:rPr>
                        <m:t>+</m:t>
                      </m:r>
                      <m:sSub>
                        <m:sSubPr>
                          <m:ctrlPr>
                            <a:rPr lang="en-US">
                              <a:solidFill>
                                <a:srgbClr val="002060"/>
                              </a:solidFill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𝜆</m:t>
                          </m:r>
                        </m:e>
                        <m:sub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𝑐𝑜𝑜𝑟𝑑</m:t>
                          </m:r>
                        </m:sub>
                      </m:sSub>
                      <m:r>
                        <a:rPr lang="en-US">
                          <a:solidFill>
                            <a:srgbClr val="002060"/>
                          </a:solidFill>
                        </a:rPr>
                        <m:t>∗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>
                              <a:solidFill>
                                <a:srgbClr val="002060"/>
                              </a:solidFill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</a:rPr>
                                <m:t>𝑜𝑏𝑗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002060"/>
                              </a:solidFill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r>
                                    <a:rPr lang="en-US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  <m:sup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sub>
                                  </m:sSub>
                                  <m:r>
                                    <a:rPr lang="en-US">
                                      <a:solidFill>
                                        <a:srgbClr val="00206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i="1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sub>
                                    <m:sup>
                                      <m:r>
                                        <a:rPr lang="en-US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br>
                  <a:rPr lang="en-US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r>
                      <a:rPr lang="en-US">
                        <a:solidFill>
                          <a:srgbClr val="002060"/>
                        </a:solidFill>
                      </a:rPr>
                      <m:t>+</m:t>
                    </m:r>
                  </m:oMath>
                </a14:m>
                <a:r>
                  <a:rPr lang="en-US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>
                            <a:solidFill>
                              <a:srgbClr val="002060"/>
                            </a:solidFill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>
                                <a:solidFill>
                                  <a:srgbClr val="002060"/>
                                </a:solidFill>
                              </a:rPr>
                            </m:ctrlPr>
                          </m:sSubPr>
                          <m:e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𝕀</m:t>
                            </m:r>
                          </m:e>
                          <m:sub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𝑜𝑏𝑗</m:t>
                            </m:r>
                          </m:sub>
                        </m:sSub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∗</m:t>
                        </m:r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𝑏𝑖𝑛𝑎𝑟𝑦𝐶𝑟𝑜𝑠𝑠𝐸𝑛𝑡𝑟𝑜𝑝𝑦</m:t>
                        </m:r>
                        <m:d>
                          <m:dPr>
                            <m:ctrlPr>
                              <a:rPr lang="en-US">
                                <a:solidFill>
                                  <a:srgbClr val="002060"/>
                                </a:solidFill>
                              </a:rPr>
                            </m:ctrlPr>
                          </m:dPr>
                          <m:e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𝑐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</m:ctrlPr>
                              </m:sSupPr>
                              <m:e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br>
                  <a:rPr lang="en-US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r>
                      <a:rPr lang="en-US">
                        <a:solidFill>
                          <a:srgbClr val="002060"/>
                        </a:solidFill>
                      </a:rPr>
                      <m:t>+</m:t>
                    </m:r>
                  </m:oMath>
                </a14:m>
                <a:r>
                  <a:rPr lang="en-US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>
                            <a:solidFill>
                              <a:srgbClr val="002060"/>
                            </a:solidFill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𝜆</m:t>
                        </m:r>
                      </m:e>
                      <m:sub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𝑛𝑜𝑜𝑏𝑗</m:t>
                        </m:r>
                      </m:sub>
                    </m:sSub>
                  </m:oMath>
                </a14:m>
                <a:r>
                  <a:rPr lang="en-AU" dirty="0">
                    <a:solidFill>
                      <a:srgbClr val="002060"/>
                    </a:solidFill>
                  </a:rPr>
                  <a:t>*</a:t>
                </a:r>
                <a:r>
                  <a:rPr lang="en-US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>
                            <a:solidFill>
                              <a:srgbClr val="002060"/>
                            </a:solidFill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>
                                <a:solidFill>
                                  <a:srgbClr val="002060"/>
                                </a:solidFill>
                              </a:rPr>
                            </m:ctrlPr>
                          </m:sSubPr>
                          <m:e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(1−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𝕀</m:t>
                            </m:r>
                          </m:e>
                          <m:sub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𝑜𝑏𝑗</m:t>
                            </m:r>
                          </m:sub>
                        </m:sSub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)</m:t>
                        </m:r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∗</m:t>
                        </m:r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𝑏𝑖𝑛𝑎𝑟𝑦𝐶𝑟𝑜𝑠𝑠𝐸𝑛𝑡𝑟𝑜𝑝𝑦</m:t>
                        </m:r>
                        <m:d>
                          <m:dPr>
                            <m:ctrlPr>
                              <a:rPr lang="en-US">
                                <a:solidFill>
                                  <a:srgbClr val="002060"/>
                                </a:solidFill>
                              </a:rPr>
                            </m:ctrlPr>
                          </m:dPr>
                          <m:e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𝑐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</m:ctrlPr>
                              </m:sSupPr>
                              <m:e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br>
                  <a:rPr lang="en-US" dirty="0">
                    <a:solidFill>
                      <a:srgbClr val="002060"/>
                    </a:solidFill>
                  </a:rPr>
                </a:br>
                <a14:m>
                  <m:oMath xmlns:m="http://schemas.openxmlformats.org/officeDocument/2006/math">
                    <m:r>
                      <a:rPr lang="en-US">
                        <a:solidFill>
                          <a:srgbClr val="002060"/>
                        </a:solidFill>
                      </a:rPr>
                      <m:t>+</m:t>
                    </m:r>
                  </m:oMath>
                </a14:m>
                <a:r>
                  <a:rPr lang="en-US" dirty="0">
                    <a:solidFill>
                      <a:srgbClr val="002060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>
                            <a:solidFill>
                              <a:srgbClr val="002060"/>
                            </a:solidFill>
                          </a:rPr>
                        </m:ctrlPr>
                      </m:naryPr>
                      <m:sub/>
                      <m:sup/>
                      <m:e>
                        <m:r>
                          <a:rPr lang="en-US">
                            <a:solidFill>
                              <a:srgbClr val="002060"/>
                            </a:solidFill>
                          </a:rPr>
                          <m:t>𝑏𝑖𝑛𝑎𝑟𝑦𝐶𝑟𝑜𝑠𝑠𝐸𝑛𝑡𝑟𝑜𝑝𝑦</m:t>
                        </m:r>
                        <m:d>
                          <m:dPr>
                            <m:ctrlPr>
                              <a:rPr lang="en-US">
                                <a:solidFill>
                                  <a:srgbClr val="002060"/>
                                </a:solidFill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</m:ctrlPr>
                              </m:sSubPr>
                              <m:e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(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𝑐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)</m:t>
                            </m:r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>
                                        <a:solidFill>
                                          <a:srgbClr val="002060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>
                                        <a:solidFill>
                                          <a:srgbClr val="002060"/>
                                        </a:solidFill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>
                                        <a:solidFill>
                                          <a:srgbClr val="002060"/>
                                        </a:solidFill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(</m:t>
                                </m:r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>
                                    <a:solidFill>
                                      <a:srgbClr val="002060"/>
                                    </a:solidFill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>
                                <a:solidFill>
                                  <a:srgbClr val="002060"/>
                                </a:solidFill>
                              </a:rPr>
                              <m:t>)</m:t>
                            </m:r>
                          </m:e>
                        </m:d>
                      </m:e>
                    </m:nary>
                  </m:oMath>
                </a14:m>
                <a:endParaRPr lang="en-AU" dirty="0">
                  <a:solidFill>
                    <a:srgbClr val="002060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EE1D4D-A3C8-4206-861E-0C17246865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7832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1" dirty="0">
                <a:solidFill>
                  <a:srgbClr val="002060"/>
                </a:solidFill>
              </a:rPr>
              <a:t>Non Max Suppression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9978614-3572-454E-A482-EB172DD6AE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13</a:t>
            </a:fld>
            <a:endParaRPr lang="en-AU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1EA9B0AC-CBBC-4ED0-880D-78985BE2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90408-239B-43E7-C22F-7CDA0D1B6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7837" y="1825625"/>
            <a:ext cx="5456820" cy="4351338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dirty="0">
                <a:solidFill>
                  <a:srgbClr val="002060"/>
                </a:solidFill>
              </a:rPr>
              <a:t>One of the post processing steps.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Yolov3 multiple bounding boxes for the same object, we need to eliminate the duplicated results.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Researchers introduces Non-maximum-Suppression.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The idea behind:</a:t>
            </a:r>
          </a:p>
          <a:p>
            <a:pPr lvl="1" algn="just"/>
            <a:r>
              <a:rPr lang="en-AU" sz="2800" dirty="0">
                <a:solidFill>
                  <a:srgbClr val="002060"/>
                </a:solidFill>
              </a:rPr>
              <a:t> Find out the detection box with the best confidence first, add it to the final result, and then eliminates all other boxes which have IOU over a certain threshold with this best box, do the same thing over and over until nothing is left.</a:t>
            </a:r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2C963C-B815-551C-3CF0-92EB0C91C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657" y="1378858"/>
            <a:ext cx="6050600" cy="479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63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151A1-C8FB-4854-925B-3FDB4A2DF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Mean average precision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AF3D7-FCED-45AF-A0D1-A397D0950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14029" cy="4667250"/>
          </a:xfrm>
        </p:spPr>
        <p:txBody>
          <a:bodyPr>
            <a:normAutofit fontScale="92500" lnSpcReduction="10000"/>
          </a:bodyPr>
          <a:lstStyle/>
          <a:p>
            <a:r>
              <a:rPr lang="en-AU" dirty="0">
                <a:solidFill>
                  <a:srgbClr val="002060"/>
                </a:solidFill>
              </a:rPr>
              <a:t>We used mean average precision to evaluate our model.</a:t>
            </a:r>
          </a:p>
          <a:p>
            <a:r>
              <a:rPr lang="en-AU" dirty="0">
                <a:solidFill>
                  <a:srgbClr val="002060"/>
                </a:solidFill>
              </a:rPr>
              <a:t>the steps: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get all bounding box predictions on our test set.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sort the descending confidence scores.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calculate the precision and recall as we go through all outputs.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plot a graph of the precision in relation to the recall.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calculate the Area under the previous graph.</a:t>
            </a:r>
          </a:p>
          <a:p>
            <a:pPr lvl="1"/>
            <a:r>
              <a:rPr lang="en-AU" sz="2800" dirty="0">
                <a:solidFill>
                  <a:srgbClr val="002060"/>
                </a:solidFill>
              </a:rPr>
              <a:t>this process should be done for all classes.</a:t>
            </a:r>
          </a:p>
        </p:txBody>
      </p:sp>
      <p:pic>
        <p:nvPicPr>
          <p:cNvPr id="3074" name="Picture 2" descr="Breaking Down Mean Average Precision (mAP) | by Ren Jie Tan | Towards Data  Science">
            <a:extLst>
              <a:ext uri="{FF2B5EF4-FFF2-40B4-BE49-F238E27FC236}">
                <a16:creationId xmlns:a16="http://schemas.microsoft.com/office/drawing/2014/main" id="{F833168D-83B6-41AD-B99E-C3FAB8ED8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0267" y="391433"/>
            <a:ext cx="3333750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791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19AA-E2B9-4AF5-9FA3-F7BE2481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Results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6113-040A-4016-A726-B4F0AA4CB4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When training for 10 epochs:</a:t>
            </a:r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006D0-8E4C-4C94-85CB-8F8EE67CF1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When training for 100 epochs:</a:t>
            </a:r>
            <a:endParaRPr lang="en-AU" dirty="0">
              <a:solidFill>
                <a:srgbClr val="00206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B37EBF-D46C-49EA-B796-ADC2919E8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92400"/>
            <a:ext cx="4762842" cy="30445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DA375-19B7-44CC-9D4A-D13408EF7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619" y="2825664"/>
            <a:ext cx="4482761" cy="308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50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A4659E-7F83-428B-8961-E520C3C02A99}"/>
              </a:ext>
            </a:extLst>
          </p:cNvPr>
          <p:cNvSpPr txBox="1"/>
          <p:nvPr/>
        </p:nvSpPr>
        <p:spPr>
          <a:xfrm>
            <a:off x="2543175" y="2428726"/>
            <a:ext cx="71056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 for your attention</a:t>
            </a:r>
          </a:p>
          <a:p>
            <a:pPr algn="ctr"/>
            <a:r>
              <a:rPr lang="en-US" sz="4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Let’s check some interesting parts of our code.</a:t>
            </a:r>
            <a:endParaRPr lang="en-A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2244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5002B-3F1B-4543-8431-8DB97539F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Introduction</a:t>
            </a:r>
            <a:endParaRPr lang="en-AU" b="1" i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87057-04C2-4363-82B6-0889979CD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556" y="1521506"/>
            <a:ext cx="5517444" cy="4272789"/>
          </a:xfrm>
        </p:spPr>
        <p:txBody>
          <a:bodyPr>
            <a:normAutofit/>
          </a:bodyPr>
          <a:lstStyle/>
          <a:p>
            <a:pPr algn="just"/>
            <a:r>
              <a:rPr lang="en-AU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task </a:t>
            </a:r>
            <a:r>
              <a:rPr lang="en-AU" sz="2400" dirty="0">
                <a:solidFill>
                  <a:srgbClr val="002060"/>
                </a:solidFill>
              </a:rPr>
              <a:t>for exam project is to reimplement the model from the paper ‘</a:t>
            </a:r>
            <a:r>
              <a:rPr lang="en-US" sz="2400" i="1" dirty="0">
                <a:solidFill>
                  <a:srgbClr val="002060"/>
                </a:solidFill>
              </a:rPr>
              <a:t>YOLOv3: An Incremental Improvement</a:t>
            </a:r>
            <a:r>
              <a:rPr lang="en-US" sz="2400" dirty="0">
                <a:solidFill>
                  <a:srgbClr val="002060"/>
                </a:solidFill>
              </a:rPr>
              <a:t>’, train it on a dataset (PASCAL_VOC).</a:t>
            </a:r>
          </a:p>
          <a:p>
            <a:pPr algn="just"/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this presentation </a:t>
            </a:r>
            <a:r>
              <a:rPr lang="en-US" sz="2400" dirty="0">
                <a:solidFill>
                  <a:srgbClr val="002060"/>
                </a:solidFill>
              </a:rPr>
              <a:t>will:</a:t>
            </a:r>
          </a:p>
          <a:p>
            <a:pPr lvl="1" algn="just"/>
            <a:r>
              <a:rPr lang="en-US" sz="2000" dirty="0">
                <a:solidFill>
                  <a:srgbClr val="002060"/>
                </a:solidFill>
              </a:rPr>
              <a:t>introduce the Yolo model.</a:t>
            </a:r>
          </a:p>
          <a:p>
            <a:pPr lvl="1" algn="just"/>
            <a:r>
              <a:rPr lang="en-US" sz="2000" dirty="0">
                <a:solidFill>
                  <a:srgbClr val="002060"/>
                </a:solidFill>
              </a:rPr>
              <a:t>Explain the unique approaches that made this model standout.</a:t>
            </a:r>
          </a:p>
          <a:p>
            <a:pPr lvl="1" algn="just"/>
            <a:r>
              <a:rPr lang="en-US" sz="2000" dirty="0">
                <a:solidFill>
                  <a:srgbClr val="002060"/>
                </a:solidFill>
              </a:rPr>
              <a:t>Recap our approach to implement this model.</a:t>
            </a:r>
          </a:p>
          <a:p>
            <a:pPr lvl="1" algn="just"/>
            <a:r>
              <a:rPr lang="en-US" sz="2000" dirty="0">
                <a:solidFill>
                  <a:srgbClr val="002060"/>
                </a:solidFill>
              </a:rPr>
              <a:t>We will show our results.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9C986AD-CE9F-4203-8CB5-58E99804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31DC901-041E-49A7-8767-02AB47C8A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2</a:t>
            </a:fld>
            <a:endParaRPr lang="en-A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40309B-FDE0-0046-77B0-3588D740B7FF}"/>
              </a:ext>
            </a:extLst>
          </p:cNvPr>
          <p:cNvCxnSpPr/>
          <p:nvPr/>
        </p:nvCxnSpPr>
        <p:spPr>
          <a:xfrm>
            <a:off x="-101600" y="25400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67E50F5-CA24-4271-ABBE-444FD007B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489" y="1374078"/>
            <a:ext cx="5716739" cy="44202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983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8CB16-A97B-4267-8B10-85F7A27A1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Introducing Yolo</a:t>
            </a:r>
            <a:endParaRPr lang="en-AU" b="1" i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62EBD-1D32-4EF7-AA2E-8A5302ED3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391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Yolo is one of the most famous real-time object detection.</a:t>
            </a:r>
          </a:p>
          <a:p>
            <a:r>
              <a:rPr lang="en-US" dirty="0">
                <a:solidFill>
                  <a:srgbClr val="002060"/>
                </a:solidFill>
              </a:rPr>
              <a:t>Was first introduced in 2016.</a:t>
            </a:r>
          </a:p>
          <a:p>
            <a:r>
              <a:rPr lang="en-US" dirty="0">
                <a:solidFill>
                  <a:srgbClr val="002060"/>
                </a:solidFill>
              </a:rPr>
              <a:t>Since then we had several versions the last one was introduced in November 2022.</a:t>
            </a:r>
          </a:p>
          <a:p>
            <a:r>
              <a:rPr lang="en-US" dirty="0">
                <a:solidFill>
                  <a:srgbClr val="002060"/>
                </a:solidFill>
              </a:rPr>
              <a:t>Yolo models are fast they can process video feeds at a high frames-per-second rate.</a:t>
            </a:r>
          </a:p>
          <a:p>
            <a:r>
              <a:rPr lang="en-US" dirty="0">
                <a:solidFill>
                  <a:srgbClr val="002060"/>
                </a:solidFill>
              </a:rPr>
              <a:t>They continue to lead the way in terms of accuracy, yolov7 has state of the art performance when measured against MS COCO.</a:t>
            </a:r>
          </a:p>
          <a:p>
            <a:r>
              <a:rPr lang="en-US" dirty="0">
                <a:solidFill>
                  <a:srgbClr val="002060"/>
                </a:solidFill>
              </a:rPr>
              <a:t>Yolo models are open source.</a:t>
            </a:r>
            <a:endParaRPr lang="en-AU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8F07D-AC93-4F37-874F-6206E9E9E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158" y="1864900"/>
            <a:ext cx="5517444" cy="42727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3722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1" dirty="0">
                <a:solidFill>
                  <a:srgbClr val="002060"/>
                </a:solidFill>
              </a:rPr>
              <a:t>Start from the beginning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9978614-3572-454E-A482-EB172DD6AE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67515" cy="435133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solidFill>
                  <a:srgbClr val="002060"/>
                </a:solidFill>
              </a:rPr>
              <a:t>The previously used systems takes a classifier for an object and evaluates it at various locations and scales “sliding window approach, and regional proposed methods”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This pipelines are slow and hard to optimize.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 with Yolo “You Only Look Once” at the row image to predict the objects and where they are, all with a </a:t>
            </a:r>
            <a:r>
              <a:rPr lang="en-US" b="1" i="1" dirty="0">
                <a:solidFill>
                  <a:srgbClr val="002060"/>
                </a:solidFill>
              </a:rPr>
              <a:t>single</a:t>
            </a:r>
            <a:r>
              <a:rPr lang="en-US" dirty="0">
                <a:solidFill>
                  <a:srgbClr val="002060"/>
                </a:solidFill>
              </a:rPr>
              <a:t> neural network.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4</a:t>
            </a:fld>
            <a:endParaRPr lang="en-AU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1EA9B0AC-CBBC-4ED0-880D-78985BE2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D8F1DA-C6DD-4337-98DB-39D56A7F7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43" b="16449"/>
          <a:stretch/>
        </p:blipFill>
        <p:spPr>
          <a:xfrm>
            <a:off x="5805715" y="2068513"/>
            <a:ext cx="6386286" cy="30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782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1" dirty="0">
                <a:solidFill>
                  <a:srgbClr val="002060"/>
                </a:solidFill>
              </a:rPr>
              <a:t>The approach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9978614-3572-454E-A482-EB172DD6AE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67515" cy="4351338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en-US" dirty="0">
                <a:solidFill>
                  <a:srgbClr val="002060"/>
                </a:solidFill>
              </a:rPr>
              <a:t>The system divides the image into </a:t>
            </a:r>
            <a:r>
              <a:rPr lang="en-US" i="1" dirty="0" err="1">
                <a:solidFill>
                  <a:srgbClr val="002060"/>
                </a:solidFill>
              </a:rPr>
              <a:t>S</a:t>
            </a:r>
            <a:r>
              <a:rPr lang="en-US" dirty="0" err="1">
                <a:solidFill>
                  <a:srgbClr val="002060"/>
                </a:solidFill>
              </a:rPr>
              <a:t>x</a:t>
            </a:r>
            <a:r>
              <a:rPr lang="en-US" i="1" dirty="0" err="1">
                <a:solidFill>
                  <a:srgbClr val="002060"/>
                </a:solidFill>
              </a:rPr>
              <a:t>S</a:t>
            </a:r>
            <a:r>
              <a:rPr lang="en-US" i="1" dirty="0">
                <a:solidFill>
                  <a:srgbClr val="002060"/>
                </a:solidFill>
              </a:rPr>
              <a:t> grid.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if the center of an object falls into a grid’s cell, then this cell is responsible for detecting this object.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Each cell predicts </a:t>
            </a:r>
            <a:r>
              <a:rPr lang="en-US" i="1" dirty="0">
                <a:solidFill>
                  <a:srgbClr val="002060"/>
                </a:solidFill>
              </a:rPr>
              <a:t>B</a:t>
            </a:r>
            <a:r>
              <a:rPr lang="en-US" dirty="0">
                <a:solidFill>
                  <a:srgbClr val="002060"/>
                </a:solidFill>
              </a:rPr>
              <a:t> bounding boxes and confidence score to show how confident our model is that the box contains an object.</a:t>
            </a:r>
          </a:p>
          <a:p>
            <a:pPr algn="just"/>
            <a:r>
              <a:rPr lang="en-US" dirty="0">
                <a:solidFill>
                  <a:srgbClr val="002060"/>
                </a:solidFill>
              </a:rPr>
              <a:t>Each outputted bonding box contains 6 components: x, y, w, h and the confidence, and a conditional </a:t>
            </a:r>
            <a:r>
              <a:rPr lang="en-US" b="1" i="1" dirty="0">
                <a:solidFill>
                  <a:srgbClr val="002060"/>
                </a:solidFill>
              </a:rPr>
              <a:t>Class probability.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5</a:t>
            </a:fld>
            <a:endParaRPr lang="en-AU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1EA9B0AC-CBBC-4ED0-880D-78985BE2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108B13A-2F8C-4A49-95FA-F1C92E4B2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599" y="322745"/>
            <a:ext cx="4354740" cy="594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81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59D3-5C35-4C02-897F-2C080964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YoloV1 architecture &amp; Loss function</a:t>
            </a:r>
            <a:endParaRPr lang="en-AU" dirty="0"/>
          </a:p>
        </p:txBody>
      </p:sp>
      <p:pic>
        <p:nvPicPr>
          <p:cNvPr id="7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08883DE1-7DD8-48C3-9C89-521B7A9C525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1" r="4413"/>
          <a:stretch/>
        </p:blipFill>
        <p:spPr bwMode="auto">
          <a:xfrm>
            <a:off x="711201" y="1825625"/>
            <a:ext cx="5181601" cy="465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4EB96F4-0651-4BC5-AB0E-CEFE2A2BA9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72200" y="2090057"/>
            <a:ext cx="5181600" cy="3730171"/>
          </a:xfr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E8D7-228F-489C-8B47-66FB894F6499}"/>
              </a:ext>
            </a:extLst>
          </p:cNvPr>
          <p:cNvCxnSpPr/>
          <p:nvPr/>
        </p:nvCxnSpPr>
        <p:spPr>
          <a:xfrm>
            <a:off x="6052458" y="2423886"/>
            <a:ext cx="0" cy="339634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294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63381-C039-4E0F-A169-1177B8399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002060"/>
                </a:solidFill>
              </a:rPr>
              <a:t>Anchor boxes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3F161-916A-46C2-9419-C37AA6FCB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3343" cy="4351338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sz="2600" i="1" dirty="0">
                <a:solidFill>
                  <a:srgbClr val="002060"/>
                </a:solidFill>
              </a:rPr>
              <a:t>They similar to a constant that you pass to the model, and this is defined before starting to train the network.</a:t>
            </a:r>
          </a:p>
          <a:p>
            <a:pPr algn="just"/>
            <a:r>
              <a:rPr lang="en-US" sz="2600" i="1" dirty="0">
                <a:solidFill>
                  <a:srgbClr val="002060"/>
                </a:solidFill>
              </a:rPr>
              <a:t>A set of predefined bounding boxes of a certain height and width. </a:t>
            </a:r>
          </a:p>
          <a:p>
            <a:pPr algn="just"/>
            <a:r>
              <a:rPr lang="en-US" sz="2600" i="1" dirty="0">
                <a:solidFill>
                  <a:srgbClr val="002060"/>
                </a:solidFill>
              </a:rPr>
              <a:t>Used to capture the scale and aspect ration of a specific object classes that we want to detect.</a:t>
            </a:r>
          </a:p>
          <a:p>
            <a:pPr algn="just"/>
            <a:r>
              <a:rPr lang="en-US" sz="2600" i="1" dirty="0">
                <a:solidFill>
                  <a:srgbClr val="002060"/>
                </a:solidFill>
              </a:rPr>
              <a:t>Chosen based on object sizes in the training dataset, we can choose anchor boxes using k-means algorithm.</a:t>
            </a:r>
            <a:endParaRPr lang="en-US" i="1" dirty="0">
              <a:solidFill>
                <a:srgbClr val="002060"/>
              </a:solidFill>
            </a:endParaRPr>
          </a:p>
          <a:p>
            <a:pPr algn="just"/>
            <a:r>
              <a:rPr lang="en-US" i="1" dirty="0">
                <a:solidFill>
                  <a:srgbClr val="002060"/>
                </a:solidFill>
              </a:rPr>
              <a:t>Yolo predicts bounding boxes as displacements from anchor boxes. </a:t>
            </a:r>
          </a:p>
          <a:p>
            <a:pPr algn="just"/>
            <a:endParaRPr lang="en-US" i="1" dirty="0">
              <a:solidFill>
                <a:srgbClr val="002060"/>
              </a:solidFill>
            </a:endParaRPr>
          </a:p>
          <a:p>
            <a:pPr algn="just"/>
            <a:endParaRPr lang="en-US" i="1" dirty="0">
              <a:solidFill>
                <a:srgbClr val="002060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5727B6E-69F9-4B1D-B55E-A3247CB19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406" y="1370126"/>
            <a:ext cx="6108701" cy="480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9515BB-E25A-48C7-9893-CCFACEB15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465" y="1271286"/>
            <a:ext cx="5792008" cy="480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1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1" dirty="0">
                <a:solidFill>
                  <a:srgbClr val="002060"/>
                </a:solidFill>
              </a:rPr>
              <a:t>Intersection Over Union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9978614-3572-454E-A482-EB172DD6AE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8</a:t>
            </a:fld>
            <a:endParaRPr lang="en-AU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1EA9B0AC-CBBC-4ED0-880D-78985BE2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90408-239B-43E7-C22F-7CDA0D1B6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6600" y="2155825"/>
            <a:ext cx="5283200" cy="2822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IOU : is a metric that measures how similar a predicted bounding box is to the original bounding box.</a:t>
            </a:r>
          </a:p>
          <a:p>
            <a:r>
              <a:rPr lang="en-US" dirty="0">
                <a:solidFill>
                  <a:srgbClr val="002060"/>
                </a:solidFill>
              </a:rPr>
              <a:t>We will use this metric several times in our code:</a:t>
            </a:r>
          </a:p>
        </p:txBody>
      </p:sp>
      <p:pic>
        <p:nvPicPr>
          <p:cNvPr id="4100" name="Picture 4" descr="IoU formula">
            <a:extLst>
              <a:ext uri="{FF2B5EF4-FFF2-40B4-BE49-F238E27FC236}">
                <a16:creationId xmlns:a16="http://schemas.microsoft.com/office/drawing/2014/main" id="{F6248ACE-5C88-4C7A-B8D7-AC63341F5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9"/>
            <a:ext cx="5876925" cy="411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476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DE25-61C0-41D1-8FDE-3B340DC0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1" dirty="0">
                <a:solidFill>
                  <a:srgbClr val="002060"/>
                </a:solidFill>
              </a:rPr>
              <a:t>YoloV3 Architecture 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9978614-3572-454E-A482-EB172DD6AE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0BBE5-D28F-4B5A-BA42-B2EA4D30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819C5-21BB-4944-80A2-18F7C338A430}" type="slidenum">
              <a:rPr lang="en-AU" smtClean="0"/>
              <a:t>9</a:t>
            </a:fld>
            <a:endParaRPr lang="en-AU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1EA9B0AC-CBBC-4ED0-880D-78985BE2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90408-239B-43E7-C22F-7CDA0D1B6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3421" y="1690688"/>
            <a:ext cx="4560712" cy="4486275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>
                <a:solidFill>
                  <a:srgbClr val="002060"/>
                </a:solidFill>
              </a:rPr>
              <a:t>The model consists of two different parts: First, Feature extraction: using a DARKNET53. Second, Bounding boxes prediction (also 53 Conv Layers with Residuals).</a:t>
            </a:r>
          </a:p>
          <a:p>
            <a:pPr algn="just"/>
            <a:r>
              <a:rPr lang="en-US" sz="2400" dirty="0">
                <a:solidFill>
                  <a:srgbClr val="002060"/>
                </a:solidFill>
              </a:rPr>
              <a:t>Since the paper falls short in describing the Second part of the model (first part in the shown figure) , we have used the Config file (and other online resources mentioned in the code) of the original author to understand the structure of the model.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44B15A-5C96-9242-26E4-E4EF886B9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086" y="1453154"/>
            <a:ext cx="5485714" cy="4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90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984</Words>
  <Application>Microsoft Office PowerPoint</Application>
  <PresentationFormat>Widescreen</PresentationFormat>
  <Paragraphs>97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HSE Sans</vt:lpstr>
      <vt:lpstr>Office Theme</vt:lpstr>
      <vt:lpstr>YOLOv3: An Incremental Improvement final report for exam project (repository link)</vt:lpstr>
      <vt:lpstr>Introduction</vt:lpstr>
      <vt:lpstr>Introducing Yolo</vt:lpstr>
      <vt:lpstr>Start from the beginning</vt:lpstr>
      <vt:lpstr>The approach</vt:lpstr>
      <vt:lpstr>YoloV1 architecture &amp; Loss function</vt:lpstr>
      <vt:lpstr>Anchor boxes </vt:lpstr>
      <vt:lpstr>Intersection Over Union</vt:lpstr>
      <vt:lpstr>YoloV3 Architecture </vt:lpstr>
      <vt:lpstr>YOLOv3 architecture </vt:lpstr>
      <vt:lpstr>Preprocessing</vt:lpstr>
      <vt:lpstr>Loss function YoloV3</vt:lpstr>
      <vt:lpstr>Non Max Suppression</vt:lpstr>
      <vt:lpstr>Mean average precision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YOLOv3: An Incremental Improvement</dc:title>
  <dc:creator>Anwar Ibrahim</dc:creator>
  <cp:lastModifiedBy>Anwar Ibrahim</cp:lastModifiedBy>
  <cp:revision>55</cp:revision>
  <dcterms:created xsi:type="dcterms:W3CDTF">2022-12-03T13:37:10Z</dcterms:created>
  <dcterms:modified xsi:type="dcterms:W3CDTF">2022-12-29T16:20:54Z</dcterms:modified>
</cp:coreProperties>
</file>

<file path=docProps/thumbnail.jpeg>
</file>